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3"/>
  </p:handoutMasterIdLst>
  <p:sldIdLst>
    <p:sldId id="271" r:id="rId3"/>
    <p:sldId id="257" r:id="rId4"/>
    <p:sldId id="270" r:id="rId5"/>
    <p:sldId id="259" r:id="rId6"/>
    <p:sldId id="260" r:id="rId7"/>
    <p:sldId id="261" r:id="rId8"/>
    <p:sldId id="262" r:id="rId9"/>
    <p:sldId id="266" r:id="rId10"/>
    <p:sldId id="267" r:id="rId11"/>
    <p:sldId id="268" r:id="rId12"/>
  </p:sldIdLst>
  <p:sldSz cx="9144000" cy="5143500" type="screen16x9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7" d="100"/>
          <a:sy n="157" d="100"/>
        </p:scale>
        <p:origin x="-288" y="-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13D9E-6ED0-449A-A2F5-6C5B639D7916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40351-9620-4D47-BCAB-E9A2A7FA105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9984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851670"/>
            <a:ext cx="4608512" cy="144016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363838"/>
            <a:ext cx="4680520" cy="865262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484-B34C-47CE-B122-6EE0637FDB03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B8B3-D8CB-4FE7-8C4B-20CF65E3B86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5545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484-B34C-47CE-B122-6EE0637FDB03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B8B3-D8CB-4FE7-8C4B-20CF65E3B86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1391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484-B34C-47CE-B122-6EE0637FDB03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B8B3-D8CB-4FE7-8C4B-20CF65E3B86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0960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E1BF-A795-46CF-A69E-47CC89543BB1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F3602-47FD-4AF9-90FA-7FB8F96E89E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2252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E1BF-A795-46CF-A69E-47CC89543BB1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F3602-47FD-4AF9-90FA-7FB8F96E89E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54332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E1BF-A795-46CF-A69E-47CC89543BB1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F3602-47FD-4AF9-90FA-7FB8F96E89E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9255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E1BF-A795-46CF-A69E-47CC89543BB1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F3602-47FD-4AF9-90FA-7FB8F96E89E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0268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E1BF-A795-46CF-A69E-47CC89543BB1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F3602-47FD-4AF9-90FA-7FB8F96E89E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0551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E1BF-A795-46CF-A69E-47CC89543BB1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F3602-47FD-4AF9-90FA-7FB8F96E89E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873287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E1BF-A795-46CF-A69E-47CC89543BB1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F3602-47FD-4AF9-90FA-7FB8F96E89E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7428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E1BF-A795-46CF-A69E-47CC89543BB1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F3602-47FD-4AF9-90FA-7FB8F96E89E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877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484-B34C-47CE-B122-6EE0637FDB03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B8B3-D8CB-4FE7-8C4B-20CF65E3B86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33799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E1BF-A795-46CF-A69E-47CC89543BB1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F3602-47FD-4AF9-90FA-7FB8F96E89E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23695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E1BF-A795-46CF-A69E-47CC89543BB1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F3602-47FD-4AF9-90FA-7FB8F96E89E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92447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E1BF-A795-46CF-A69E-47CC89543BB1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F3602-47FD-4AF9-90FA-7FB8F96E89E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641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484-B34C-47CE-B122-6EE0637FDB03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B8B3-D8CB-4FE7-8C4B-20CF65E3B86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83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484-B34C-47CE-B122-6EE0637FDB03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B8B3-D8CB-4FE7-8C4B-20CF65E3B86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561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484-B34C-47CE-B122-6EE0637FDB03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B8B3-D8CB-4FE7-8C4B-20CF65E3B86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7621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484-B34C-47CE-B122-6EE0637FDB03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B8B3-D8CB-4FE7-8C4B-20CF65E3B86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8960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484-B34C-47CE-B122-6EE0637FDB03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B8B3-D8CB-4FE7-8C4B-20CF65E3B86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809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484-B34C-47CE-B122-6EE0637FDB03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B8B3-D8CB-4FE7-8C4B-20CF65E3B86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8397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484-B34C-47CE-B122-6EE0637FDB03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B8B3-D8CB-4FE7-8C4B-20CF65E3B86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3280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20687"/>
            <a:ext cx="8229600" cy="7269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63639"/>
            <a:ext cx="8229600" cy="3030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FC484-B34C-47CE-B122-6EE0637FDB03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BB8B3-D8CB-4FE7-8C4B-20CF65E3B866}" type="slidenum">
              <a:rPr lang="en-NZ" smtClean="0"/>
              <a:t>‹#›</a:t>
            </a:fld>
            <a:endParaRPr lang="en-NZ"/>
          </a:p>
        </p:txBody>
      </p:sp>
      <p:cxnSp>
        <p:nvCxnSpPr>
          <p:cNvPr id="12" name="Straight Connector 11"/>
          <p:cNvCxnSpPr/>
          <p:nvPr userDrawn="1"/>
        </p:nvCxnSpPr>
        <p:spPr bwMode="auto">
          <a:xfrm flipH="1">
            <a:off x="467547" y="620688"/>
            <a:ext cx="820891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tangle 12"/>
          <p:cNvSpPr/>
          <p:nvPr userDrawn="1"/>
        </p:nvSpPr>
        <p:spPr bwMode="auto">
          <a:xfrm>
            <a:off x="467547" y="4963480"/>
            <a:ext cx="8208911" cy="180020"/>
          </a:xfrm>
          <a:prstGeom prst="rect">
            <a:avLst/>
          </a:prstGeom>
          <a:solidFill>
            <a:srgbClr val="D3CAB7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988" y="232742"/>
            <a:ext cx="1700681" cy="24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64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AE1BF-A795-46CF-A69E-47CC89543BB1}" type="datetimeFigureOut">
              <a:rPr lang="en-NZ" smtClean="0"/>
              <a:t>20/07/2015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F3602-47FD-4AF9-90FA-7FB8F96E89E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713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2696"/>
            <a:ext cx="9144000" cy="3158209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539553" y="555526"/>
            <a:ext cx="4968551" cy="2164971"/>
            <a:chOff x="429539" y="2643758"/>
            <a:chExt cx="4968551" cy="2164971"/>
          </a:xfrm>
        </p:grpSpPr>
        <p:sp>
          <p:nvSpPr>
            <p:cNvPr id="6" name="Title 1"/>
            <p:cNvSpPr txBox="1">
              <a:spLocks/>
            </p:cNvSpPr>
            <p:nvPr/>
          </p:nvSpPr>
          <p:spPr>
            <a:xfrm>
              <a:off x="429539" y="2859784"/>
              <a:ext cx="4968551" cy="1948945"/>
            </a:xfrm>
            <a:prstGeom prst="rect">
              <a:avLst/>
            </a:prstGeom>
          </p:spPr>
          <p:txBody>
            <a:bodyPr anchor="ctr">
              <a:normAutofit fontScale="9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NZ" sz="5200" baseline="30000" dirty="0" smtClean="0">
                  <a:solidFill>
                    <a:srgbClr val="EE3124"/>
                  </a:solidFill>
                </a:rPr>
                <a:t>TAKING THE PULSE OF </a:t>
              </a:r>
              <a:br>
                <a:rPr lang="en-NZ" sz="5200" baseline="30000" dirty="0" smtClean="0">
                  <a:solidFill>
                    <a:srgbClr val="EE3124"/>
                  </a:solidFill>
                </a:rPr>
              </a:br>
              <a:r>
                <a:rPr lang="en-NZ" sz="5200" baseline="30000" dirty="0" smtClean="0">
                  <a:solidFill>
                    <a:srgbClr val="EE3124"/>
                  </a:solidFill>
                </a:rPr>
                <a:t>LOCAL GOVERNMENT IN </a:t>
              </a:r>
              <a:br>
                <a:rPr lang="en-NZ" sz="5200" baseline="30000" dirty="0" smtClean="0">
                  <a:solidFill>
                    <a:srgbClr val="EE3124"/>
                  </a:solidFill>
                </a:rPr>
              </a:br>
              <a:r>
                <a:rPr lang="en-NZ" sz="5200" baseline="30000" dirty="0" smtClean="0">
                  <a:solidFill>
                    <a:srgbClr val="EE3124"/>
                  </a:solidFill>
                </a:rPr>
                <a:t>NEW ZEALAND 2015</a:t>
              </a:r>
              <a:br>
                <a:rPr lang="en-NZ" sz="5200" baseline="30000" dirty="0" smtClean="0">
                  <a:solidFill>
                    <a:srgbClr val="EE3124"/>
                  </a:solidFill>
                </a:rPr>
              </a:br>
              <a:r>
                <a:rPr lang="en-NZ" sz="2800" baseline="30000" dirty="0" smtClean="0">
                  <a:solidFill>
                    <a:srgbClr val="EE3124"/>
                  </a:solidFill>
                </a:rPr>
                <a:t>A report on the issues concerning Mayors and Chairs </a:t>
              </a:r>
              <a:endParaRPr lang="en-NZ" sz="2800" baseline="30000" dirty="0">
                <a:solidFill>
                  <a:srgbClr val="EE3124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 flipH="1">
              <a:off x="467544" y="2643758"/>
              <a:ext cx="460851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467544" y="4736719"/>
              <a:ext cx="463776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389878"/>
            <a:ext cx="792088" cy="35854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389878"/>
            <a:ext cx="1992949" cy="28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81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More effective central government contribution</a:t>
            </a:r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616"/>
          <a:stretch/>
        </p:blipFill>
        <p:spPr>
          <a:xfrm>
            <a:off x="457200" y="1707654"/>
            <a:ext cx="1101436" cy="1125415"/>
          </a:xfrm>
        </p:spPr>
      </p:pic>
      <p:sp>
        <p:nvSpPr>
          <p:cNvPr id="7" name="TextBox 6"/>
          <p:cNvSpPr txBox="1"/>
          <p:nvPr/>
        </p:nvSpPr>
        <p:spPr>
          <a:xfrm>
            <a:off x="1729292" y="1897309"/>
            <a:ext cx="5434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NZ Transport Agency holds its dominant position as the most effective central government contributor 	    50%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7265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NZ" dirty="0" smtClean="0"/>
              <a:t>80% Response </a:t>
            </a:r>
            <a:r>
              <a:rPr lang="en-NZ" dirty="0" smtClean="0"/>
              <a:t>Rate</a:t>
            </a:r>
          </a:p>
          <a:p>
            <a:pPr marL="0" indent="0" algn="ctr">
              <a:buNone/>
            </a:pPr>
            <a:endParaRPr lang="en-NZ" dirty="0"/>
          </a:p>
          <a:p>
            <a:pPr marL="0" indent="0" algn="ctr">
              <a:buNone/>
            </a:pPr>
            <a:r>
              <a:rPr lang="en-NZ" dirty="0" smtClean="0"/>
              <a:t>THANK YOU!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798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Greatest Opportunities</a:t>
            </a:r>
            <a:endParaRPr lang="en-N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216"/>
          <a:stretch/>
        </p:blipFill>
        <p:spPr>
          <a:xfrm>
            <a:off x="467544" y="1450384"/>
            <a:ext cx="969818" cy="876525"/>
          </a:xfrm>
        </p:spPr>
      </p:pic>
      <p:sp>
        <p:nvSpPr>
          <p:cNvPr id="6" name="TextBox 5"/>
          <p:cNvSpPr txBox="1"/>
          <p:nvPr/>
        </p:nvSpPr>
        <p:spPr>
          <a:xfrm>
            <a:off x="1693776" y="2818261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>
                <a:solidFill>
                  <a:srgbClr val="FF0000"/>
                </a:solidFill>
              </a:rPr>
              <a:t>2:  </a:t>
            </a:r>
            <a:r>
              <a:rPr lang="en-NZ" sz="2000" b="1" dirty="0" smtClean="0"/>
              <a:t>PEOPLE</a:t>
            </a:r>
            <a:endParaRPr lang="en-NZ" sz="2000" dirty="0" smtClean="0"/>
          </a:p>
          <a:p>
            <a:pPr lvl="1"/>
            <a:r>
              <a:rPr lang="en-NZ" b="1" dirty="0" smtClean="0"/>
              <a:t>- population growth				31%</a:t>
            </a:r>
          </a:p>
          <a:p>
            <a:pPr lvl="1"/>
            <a:r>
              <a:rPr lang="en-NZ" b="1" dirty="0" smtClean="0"/>
              <a:t>- tourism and events				29%</a:t>
            </a:r>
            <a:r>
              <a:rPr lang="en-NZ" dirty="0" smtClean="0"/>
              <a:t>	</a:t>
            </a:r>
            <a:endParaRPr lang="en-NZ" dirty="0"/>
          </a:p>
        </p:txBody>
      </p:sp>
      <p:sp>
        <p:nvSpPr>
          <p:cNvPr id="7" name="TextBox 6"/>
          <p:cNvSpPr txBox="1"/>
          <p:nvPr/>
        </p:nvSpPr>
        <p:spPr>
          <a:xfrm>
            <a:off x="1693776" y="3867894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>
                <a:solidFill>
                  <a:srgbClr val="FF0000"/>
                </a:solidFill>
              </a:rPr>
              <a:t>3</a:t>
            </a:r>
            <a:r>
              <a:rPr lang="en-NZ" sz="2000" b="1" dirty="0" smtClean="0">
                <a:solidFill>
                  <a:srgbClr val="FF0000"/>
                </a:solidFill>
              </a:rPr>
              <a:t>:  </a:t>
            </a:r>
            <a:r>
              <a:rPr lang="en-NZ" sz="2000" b="1" dirty="0" smtClean="0"/>
              <a:t>INFRASTRUCTURE</a:t>
            </a:r>
            <a:endParaRPr lang="en-NZ" sz="2000" dirty="0" smtClean="0"/>
          </a:p>
          <a:p>
            <a:pPr lvl="1"/>
            <a:r>
              <a:rPr lang="en-NZ" b="1" dirty="0" smtClean="0"/>
              <a:t>- transport and infrastructure			28%</a:t>
            </a:r>
          </a:p>
          <a:p>
            <a:pPr lvl="1"/>
            <a:r>
              <a:rPr lang="en-NZ" b="1" dirty="0" smtClean="0"/>
              <a:t>- water resources and management		22%</a:t>
            </a:r>
            <a:r>
              <a:rPr lang="en-NZ" dirty="0" smtClean="0"/>
              <a:t>	</a:t>
            </a:r>
            <a:endParaRPr lang="en-NZ" dirty="0"/>
          </a:p>
        </p:txBody>
      </p:sp>
      <p:sp>
        <p:nvSpPr>
          <p:cNvPr id="8" name="TextBox 7"/>
          <p:cNvSpPr txBox="1"/>
          <p:nvPr/>
        </p:nvSpPr>
        <p:spPr>
          <a:xfrm>
            <a:off x="1693776" y="1450384"/>
            <a:ext cx="70567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>
                <a:solidFill>
                  <a:srgbClr val="FF0000"/>
                </a:solidFill>
              </a:rPr>
              <a:t>1</a:t>
            </a:r>
            <a:r>
              <a:rPr lang="en-NZ" sz="2000" b="1" dirty="0" smtClean="0">
                <a:solidFill>
                  <a:srgbClr val="FF0000"/>
                </a:solidFill>
              </a:rPr>
              <a:t>:  </a:t>
            </a:r>
            <a:r>
              <a:rPr lang="en-NZ" sz="2000" b="1" dirty="0" smtClean="0"/>
              <a:t>INVESTMENT</a:t>
            </a:r>
            <a:endParaRPr lang="en-NZ" sz="2000" dirty="0" smtClean="0"/>
          </a:p>
          <a:p>
            <a:pPr lvl="1"/>
            <a:r>
              <a:rPr lang="en-NZ" b="1" dirty="0" smtClean="0"/>
              <a:t>- local business growth and investment 		52%</a:t>
            </a:r>
          </a:p>
          <a:p>
            <a:pPr lvl="1"/>
            <a:r>
              <a:rPr lang="en-NZ" b="1" dirty="0" smtClean="0"/>
              <a:t>- extend investment into the district/region		45%</a:t>
            </a:r>
          </a:p>
          <a:p>
            <a:pPr lvl="1"/>
            <a:r>
              <a:rPr lang="en-NZ" sz="1600" b="1" dirty="0" smtClean="0"/>
              <a:t>- Iwi investment					35%</a:t>
            </a:r>
            <a:r>
              <a:rPr lang="en-NZ" dirty="0" smtClean="0"/>
              <a:t>	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8085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Greatest Challenges</a:t>
            </a:r>
            <a:endParaRPr lang="en-N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384"/>
          <a:stretch/>
        </p:blipFill>
        <p:spPr>
          <a:xfrm>
            <a:off x="467544" y="1547669"/>
            <a:ext cx="955964" cy="959476"/>
          </a:xfrm>
        </p:spPr>
      </p:pic>
      <p:sp>
        <p:nvSpPr>
          <p:cNvPr id="4" name="TextBox 3"/>
          <p:cNvSpPr txBox="1"/>
          <p:nvPr/>
        </p:nvSpPr>
        <p:spPr>
          <a:xfrm>
            <a:off x="1772145" y="1547669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>
                <a:solidFill>
                  <a:srgbClr val="FF0000"/>
                </a:solidFill>
              </a:rPr>
              <a:t>1</a:t>
            </a:r>
            <a:r>
              <a:rPr lang="en-NZ" sz="2000" b="1" dirty="0" smtClean="0">
                <a:solidFill>
                  <a:srgbClr val="FF0000"/>
                </a:solidFill>
              </a:rPr>
              <a:t>:     </a:t>
            </a:r>
            <a:r>
              <a:rPr lang="en-NZ" b="1" dirty="0"/>
              <a:t>E</a:t>
            </a:r>
            <a:r>
              <a:rPr lang="en-NZ" b="1" dirty="0" smtClean="0"/>
              <a:t>conomic growth and jobs		68%</a:t>
            </a:r>
            <a:r>
              <a:rPr lang="en-NZ" dirty="0" smtClean="0"/>
              <a:t>	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1772145" y="2119667"/>
            <a:ext cx="70567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>
                <a:solidFill>
                  <a:srgbClr val="FF0000"/>
                </a:solidFill>
              </a:rPr>
              <a:t>2:     </a:t>
            </a:r>
            <a:r>
              <a:rPr lang="en-NZ" b="1" dirty="0" smtClean="0"/>
              <a:t>Affordability				</a:t>
            </a:r>
          </a:p>
          <a:p>
            <a:r>
              <a:rPr lang="en-NZ" b="1" dirty="0" smtClean="0"/>
              <a:t>         - </a:t>
            </a:r>
            <a:r>
              <a:rPr lang="en-NZ" b="1" dirty="0" smtClean="0"/>
              <a:t>rates	</a:t>
            </a:r>
            <a:r>
              <a:rPr lang="en-NZ" b="1" dirty="0" smtClean="0"/>
              <a:t>			39%</a:t>
            </a:r>
            <a:endParaRPr lang="en-NZ" dirty="0"/>
          </a:p>
          <a:p>
            <a:r>
              <a:rPr lang="en-NZ" dirty="0"/>
              <a:t> </a:t>
            </a:r>
            <a:r>
              <a:rPr lang="en-NZ" dirty="0" smtClean="0"/>
              <a:t>        </a:t>
            </a:r>
            <a:r>
              <a:rPr lang="en-NZ" b="1" dirty="0" smtClean="0"/>
              <a:t>- transport and infrastructure		31%</a:t>
            </a:r>
          </a:p>
          <a:p>
            <a:r>
              <a:rPr lang="en-NZ" b="1" dirty="0"/>
              <a:t> </a:t>
            </a:r>
            <a:r>
              <a:rPr lang="en-NZ" b="1" dirty="0" smtClean="0"/>
              <a:t>        - housing				  7%</a:t>
            </a:r>
            <a:endParaRPr lang="en-NZ" dirty="0"/>
          </a:p>
        </p:txBody>
      </p:sp>
      <p:sp>
        <p:nvSpPr>
          <p:cNvPr id="7" name="TextBox 6"/>
          <p:cNvSpPr txBox="1"/>
          <p:nvPr/>
        </p:nvSpPr>
        <p:spPr>
          <a:xfrm>
            <a:off x="1772145" y="3491885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>
                <a:solidFill>
                  <a:srgbClr val="FF0000"/>
                </a:solidFill>
              </a:rPr>
              <a:t>3:     </a:t>
            </a:r>
            <a:r>
              <a:rPr lang="en-NZ" b="1" dirty="0" smtClean="0"/>
              <a:t>Population Change			36%</a:t>
            </a:r>
            <a:r>
              <a:rPr lang="en-NZ" dirty="0" smtClean="0"/>
              <a:t>	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606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Biggest impediments</a:t>
            </a:r>
            <a:endParaRPr lang="en-N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647"/>
          <a:stretch/>
        </p:blipFill>
        <p:spPr>
          <a:xfrm>
            <a:off x="467544" y="1547669"/>
            <a:ext cx="852055" cy="1012873"/>
          </a:xfrm>
        </p:spPr>
      </p:pic>
      <p:sp>
        <p:nvSpPr>
          <p:cNvPr id="4" name="TextBox 3"/>
          <p:cNvSpPr txBox="1"/>
          <p:nvPr/>
        </p:nvSpPr>
        <p:spPr>
          <a:xfrm>
            <a:off x="1659904" y="1547669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>
                <a:solidFill>
                  <a:srgbClr val="FF0000"/>
                </a:solidFill>
              </a:rPr>
              <a:t>1</a:t>
            </a:r>
            <a:r>
              <a:rPr lang="en-NZ" sz="2000" b="1" dirty="0" smtClean="0">
                <a:solidFill>
                  <a:srgbClr val="FF0000"/>
                </a:solidFill>
              </a:rPr>
              <a:t>:     </a:t>
            </a:r>
            <a:r>
              <a:rPr lang="en-NZ" b="1" dirty="0" smtClean="0"/>
              <a:t>Funding and affordability issues		66%</a:t>
            </a:r>
            <a:r>
              <a:rPr lang="en-NZ" dirty="0" smtClean="0"/>
              <a:t>	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1648219" y="2428487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>
                <a:solidFill>
                  <a:srgbClr val="FF0000"/>
                </a:solidFill>
              </a:rPr>
              <a:t>2:     </a:t>
            </a:r>
            <a:r>
              <a:rPr lang="en-NZ" b="1" dirty="0" smtClean="0"/>
              <a:t>Central Government</a:t>
            </a:r>
          </a:p>
          <a:p>
            <a:r>
              <a:rPr lang="en-NZ" b="1" dirty="0"/>
              <a:t> </a:t>
            </a:r>
            <a:r>
              <a:rPr lang="en-NZ" b="1" dirty="0" smtClean="0"/>
              <a:t>         - inconsistent policy / changes		43%</a:t>
            </a:r>
          </a:p>
          <a:p>
            <a:r>
              <a:rPr lang="en-NZ" b="1" dirty="0"/>
              <a:t> </a:t>
            </a:r>
            <a:r>
              <a:rPr lang="en-NZ" b="1" dirty="0" smtClean="0"/>
              <a:t>         - intervention				29%</a:t>
            </a:r>
            <a:endParaRPr lang="en-NZ" dirty="0"/>
          </a:p>
        </p:txBody>
      </p:sp>
      <p:sp>
        <p:nvSpPr>
          <p:cNvPr id="7" name="TextBox 6"/>
          <p:cNvSpPr txBox="1"/>
          <p:nvPr/>
        </p:nvSpPr>
        <p:spPr>
          <a:xfrm>
            <a:off x="1645305" y="3863301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 smtClean="0">
                <a:solidFill>
                  <a:srgbClr val="FF0000"/>
                </a:solidFill>
              </a:rPr>
              <a:t>3:     </a:t>
            </a:r>
            <a:r>
              <a:rPr lang="en-NZ" b="1" dirty="0" smtClean="0"/>
              <a:t>Public perception			16%</a:t>
            </a:r>
            <a:r>
              <a:rPr lang="en-NZ" dirty="0" smtClean="0"/>
              <a:t>	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2554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Long Term Plan consultation process</a:t>
            </a:r>
            <a:endParaRPr lang="en-N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458"/>
          <a:stretch/>
        </p:blipFill>
        <p:spPr>
          <a:xfrm>
            <a:off x="457200" y="1851670"/>
            <a:ext cx="1032164" cy="1132819"/>
          </a:xfrm>
        </p:spPr>
      </p:pic>
      <p:sp>
        <p:nvSpPr>
          <p:cNvPr id="4" name="TextBox 3"/>
          <p:cNvSpPr txBox="1"/>
          <p:nvPr/>
        </p:nvSpPr>
        <p:spPr>
          <a:xfrm>
            <a:off x="1844153" y="1547669"/>
            <a:ext cx="4600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b="1" dirty="0" smtClean="0"/>
              <a:t>The consultation document has improved engagement with communities	      70%</a:t>
            </a:r>
            <a:r>
              <a:rPr lang="en-NZ" dirty="0" smtClean="0"/>
              <a:t>	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1839924" y="2643758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b="1" dirty="0" smtClean="0"/>
              <a:t>Challenges are to keep it meaningful (49%), brief (34%) and the auditors (28%)</a:t>
            </a:r>
            <a:r>
              <a:rPr lang="en-NZ" dirty="0" smtClean="0"/>
              <a:t>	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836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RMA reforms</a:t>
            </a:r>
            <a:endParaRPr lang="en-N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083"/>
          <a:stretch/>
        </p:blipFill>
        <p:spPr>
          <a:xfrm>
            <a:off x="378694" y="1491932"/>
            <a:ext cx="1145306" cy="915721"/>
          </a:xfrm>
        </p:spPr>
      </p:pic>
      <p:pic>
        <p:nvPicPr>
          <p:cNvPr id="4" name="Content Placeholder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913"/>
          <a:stretch/>
        </p:blipFill>
        <p:spPr>
          <a:xfrm>
            <a:off x="611560" y="2500044"/>
            <a:ext cx="912440" cy="1050333"/>
          </a:xfrm>
          <a:prstGeom prst="rect">
            <a:avLst/>
          </a:prstGeom>
        </p:spPr>
      </p:pic>
      <p:pic>
        <p:nvPicPr>
          <p:cNvPr id="6" name="Content Placeholder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795"/>
          <a:stretch/>
        </p:blipFill>
        <p:spPr>
          <a:xfrm>
            <a:off x="539552" y="3579862"/>
            <a:ext cx="922103" cy="9517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29292" y="1626627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Opinion divided on the RMA decision-making framework – but if there is a perceived imbalance it is in favour of the environment		93%</a:t>
            </a:r>
            <a:endParaRPr lang="en-NZ" dirty="0"/>
          </a:p>
        </p:txBody>
      </p:sp>
      <p:sp>
        <p:nvSpPr>
          <p:cNvPr id="8" name="TextBox 7"/>
          <p:cNvSpPr txBox="1"/>
          <p:nvPr/>
        </p:nvSpPr>
        <p:spPr>
          <a:xfrm>
            <a:off x="1729292" y="2840544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Strong support for restricting third party participation		77%</a:t>
            </a:r>
            <a:endParaRPr lang="en-NZ" dirty="0"/>
          </a:p>
        </p:txBody>
      </p:sp>
      <p:sp>
        <p:nvSpPr>
          <p:cNvPr id="9" name="TextBox 8"/>
          <p:cNvSpPr txBox="1"/>
          <p:nvPr/>
        </p:nvSpPr>
        <p:spPr>
          <a:xfrm>
            <a:off x="1729292" y="373255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Conditional support for central government direction – standardised definitions, terms and formats rather than rules content		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115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Rating and Funding</a:t>
            </a:r>
            <a:endParaRPr lang="en-NZ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552"/>
          <a:stretch/>
        </p:blipFill>
        <p:spPr>
          <a:xfrm>
            <a:off x="457200" y="1667141"/>
            <a:ext cx="942109" cy="1173117"/>
          </a:xfrm>
        </p:spPr>
      </p:pic>
      <p:sp>
        <p:nvSpPr>
          <p:cNvPr id="5" name="TextBox 4"/>
          <p:cNvSpPr txBox="1"/>
          <p:nvPr/>
        </p:nvSpPr>
        <p:spPr>
          <a:xfrm>
            <a:off x="1729292" y="1930534"/>
            <a:ext cx="5362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There is strong support for rating regime reform (63%) and increasing the mix of funding options (80%)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3592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Local government reorganisation</a:t>
            </a:r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4"/>
          <a:stretch/>
        </p:blipFill>
        <p:spPr>
          <a:xfrm>
            <a:off x="457200" y="1851670"/>
            <a:ext cx="1122218" cy="1014608"/>
          </a:xfrm>
        </p:spPr>
      </p:pic>
      <p:sp>
        <p:nvSpPr>
          <p:cNvPr id="5" name="TextBox 4"/>
          <p:cNvSpPr txBox="1"/>
          <p:nvPr/>
        </p:nvSpPr>
        <p:spPr>
          <a:xfrm>
            <a:off x="1729292" y="1897309"/>
            <a:ext cx="53629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Reorganisation is considered less of an issue than in 2014, less likely to succeed, and less likely to bring economic benefits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4462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221</Words>
  <Application>Microsoft Office PowerPoint</Application>
  <PresentationFormat>On-screen Show (16:9)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Custom Design</vt:lpstr>
      <vt:lpstr>PowerPoint Presentation</vt:lpstr>
      <vt:lpstr>PowerPoint Presentation</vt:lpstr>
      <vt:lpstr>Greatest Opportunities</vt:lpstr>
      <vt:lpstr>Greatest Challenges</vt:lpstr>
      <vt:lpstr>Biggest impediments</vt:lpstr>
      <vt:lpstr>Long Term Plan consultation process</vt:lpstr>
      <vt:lpstr>RMA reforms</vt:lpstr>
      <vt:lpstr>Rating and Funding</vt:lpstr>
      <vt:lpstr>Local government reorganisation</vt:lpstr>
      <vt:lpstr>More effective central government contribution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SG</dc:creator>
  <cp:lastModifiedBy>SG</cp:lastModifiedBy>
  <cp:revision>14</cp:revision>
  <cp:lastPrinted>2015-07-17T03:56:59Z</cp:lastPrinted>
  <dcterms:created xsi:type="dcterms:W3CDTF">2014-07-18T04:48:47Z</dcterms:created>
  <dcterms:modified xsi:type="dcterms:W3CDTF">2015-07-19T21:45:41Z</dcterms:modified>
  <cp:version>0</cp:version>
</cp:coreProperties>
</file>